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70" r:id="rId3"/>
    <p:sldId id="366" r:id="rId4"/>
    <p:sldId id="334" r:id="rId5"/>
    <p:sldId id="369" r:id="rId6"/>
    <p:sldId id="374" r:id="rId7"/>
    <p:sldId id="365" r:id="rId8"/>
    <p:sldId id="265" r:id="rId9"/>
    <p:sldId id="368" r:id="rId10"/>
    <p:sldId id="261" r:id="rId11"/>
    <p:sldId id="266" r:id="rId12"/>
    <p:sldId id="278" r:id="rId13"/>
    <p:sldId id="269" r:id="rId14"/>
    <p:sldId id="277" r:id="rId15"/>
    <p:sldId id="282" r:id="rId16"/>
    <p:sldId id="270" r:id="rId17"/>
    <p:sldId id="371" r:id="rId18"/>
    <p:sldId id="373" r:id="rId19"/>
    <p:sldId id="372" r:id="rId20"/>
    <p:sldId id="26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6F5D4D-E902-6736-1BFD-C4139FB8DE82}" name="Grace" initials="G" userId="Grace" providerId="None"/>
  <p188:author id="{857D3384-3444-03EB-4B86-9E70115061B2}" name="Grace Chang" initials="GC" userId="S::gzcc1c22@soton.ac.uk::babb5643-73bc-4500-b4a6-97e27a600541" providerId="AD"/>
  <p188:author id="{5426CFE3-7A56-129D-78DC-9B35D77C71B9}" name="Brienna Perelli-Harris" initials="BPH" userId="S::bgph1c10@soton.ac.uk::bd85d120-facf-41ee-8c28-9412feaf1d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A9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03B2A-62E8-4702-ABCB-F2D43529C913}" v="1" dt="2024-01-18T16:10:43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8677" autoAdjust="0"/>
  </p:normalViewPr>
  <p:slideViewPr>
    <p:cSldViewPr snapToGrid="0">
      <p:cViewPr varScale="1">
        <p:scale>
          <a:sx n="75" d="100"/>
          <a:sy n="75" d="100"/>
        </p:scale>
        <p:origin x="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EF789-96F1-4864-99F4-E47858B065DE}" type="datetimeFigureOut">
              <a:rPr lang="en-GB" smtClean="0"/>
              <a:t>18/01/2024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D4D0D-EA7B-4A19-98C9-7EAE8304C4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31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A03AA-D027-4893-BD18-D9114881CC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64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More work needs to be done to understand privacy concerns of participants in summary 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A03AA-D027-4893-BD18-D9114881CC4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929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used the most up to date evidence to maximise response and participation</a:t>
            </a:r>
          </a:p>
          <a:p>
            <a:r>
              <a:rPr lang="en-GB" dirty="0"/>
              <a:t>Recommended use of regional sampling </a:t>
            </a:r>
            <a:r>
              <a:rPr lang="en-GB" dirty="0" err="1"/>
              <a:t>starta</a:t>
            </a:r>
            <a:r>
              <a:rPr lang="en-GB" dirty="0"/>
              <a:t>, proportionate to the share of total households with 1 or more individual aged 18-59</a:t>
            </a:r>
          </a:p>
          <a:p>
            <a:r>
              <a:rPr lang="en-GB" dirty="0"/>
              <a:t>Estimated RR was 13.8%</a:t>
            </a:r>
          </a:p>
          <a:p>
            <a:r>
              <a:rPr lang="en-GB" dirty="0"/>
              <a:t>Contact strategy: 1 invitation letter and 2 reminder letters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FA03AA-D027-4893-BD18-D9114881CC4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026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D4D0D-EA7B-4A19-98C9-7EAE8304C42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33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UK GGS a great dataset to use!</a:t>
            </a:r>
          </a:p>
          <a:p>
            <a:r>
              <a:rPr lang="en-MY" dirty="0"/>
              <a:t>If you use it in your research, or for any outputs and would like to share your findings/have any questions, please contact cpc@soton.ac.uk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3D4D0D-EA7B-4A19-98C9-7EAE8304C42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7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4E03-5049-4FB2-8AAE-8CABA0F013BA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0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6195-618B-45A1-8DD3-2B7E73BAECDE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59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2E2AA-785E-47F6-9932-7AD705835434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E8639-CE65-409F-BCCA-26EC47E8032C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93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B4D-F26A-49A8-9174-71FAF0EB670C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21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6074A-F495-4509-A5DA-004AC87E7B50}" type="datetime1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6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BC09F-3844-4329-AF64-1E4F4E7F581A}" type="datetime1">
              <a:rPr lang="en-GB" smtClean="0"/>
              <a:t>18/01/2024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33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105E-D180-4147-A897-8BEC3BB8B700}" type="datetime1">
              <a:rPr lang="en-GB" smtClean="0"/>
              <a:t>18/01/2024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350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902D8-A62D-4CD5-A977-DD5E03107C8E}" type="datetime1">
              <a:rPr lang="en-GB" smtClean="0"/>
              <a:t>18/01/2024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6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461AB-B6EF-40FE-979E-D10E4B59695C}" type="datetime1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9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F9EA-3301-4A08-9EE2-25D73AB1CADD}" type="datetime1">
              <a:rPr lang="en-GB" smtClean="0"/>
              <a:t>18/01/2024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7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BCF76-B793-48F0-A529-91DD97F91508}" type="datetime1">
              <a:rPr lang="en-GB" smtClean="0"/>
              <a:t>18/01/2024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66E7C-8884-469D-BBEF-C21194CC3F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kdataservice.ac.uk/" TargetMode="External"/><Relationship Id="rId2" Type="http://schemas.openxmlformats.org/officeDocument/2006/relationships/hyperlink" Target="https://www.ggp-i.org/ggs-round-i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cpc.ac.uk/research_programme/generations_and_gender_survey/#Curre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558207" y="3441850"/>
            <a:ext cx="57421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Brienna Perelli-Harris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Olga Maslovskaya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Ann Berrington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Grace Chang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Bernice Kuang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72805" y="2033362"/>
            <a:ext cx="569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Welcome to the Launch of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GGS-II Wave 1 in the UK!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38036" y="5563675"/>
            <a:ext cx="5742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19 January 2024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928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53376" y="6280950"/>
            <a:ext cx="1697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928C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@CPCpopulation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928C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81" y="629751"/>
            <a:ext cx="3612794" cy="639807"/>
          </a:xfrm>
          <a:prstGeom prst="rect">
            <a:avLst/>
          </a:prstGeom>
        </p:spPr>
      </p:pic>
      <p:pic>
        <p:nvPicPr>
          <p:cNvPr id="20" name="Picture 2" descr="The Generations &amp; Gender Programme | The Hague">
            <a:extLst>
              <a:ext uri="{FF2B5EF4-FFF2-40B4-BE49-F238E27FC236}">
                <a16:creationId xmlns:a16="http://schemas.microsoft.com/office/drawing/2014/main" id="{68C1210A-6148-49F8-A6AD-627DBD031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919" y="2867478"/>
            <a:ext cx="1441007" cy="14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1FEAED-6DDD-4BBB-B96D-1EF37F55F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66E7C-8884-469D-BBEF-C21194CC3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0B5901-9FBB-C442-1295-F4D0F5309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5288" y="3985867"/>
            <a:ext cx="175133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994454-E951-43EA-BD8B-AFE51D7038F6}"/>
              </a:ext>
            </a:extLst>
          </p:cNvPr>
          <p:cNvSpPr txBox="1"/>
          <p:nvPr/>
        </p:nvSpPr>
        <p:spPr>
          <a:xfrm>
            <a:off x="1795569" y="596569"/>
            <a:ext cx="887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</a:rPr>
              <a:t>Cognitive User Testing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B062E3E-2010-43FB-BFE0-7F19AD8B8F5C}"/>
              </a:ext>
            </a:extLst>
          </p:cNvPr>
          <p:cNvGraphicFramePr>
            <a:graphicFrameLocks noGrp="1"/>
          </p:cNvGraphicFramePr>
          <p:nvPr/>
        </p:nvGraphicFramePr>
        <p:xfrm>
          <a:off x="1795569" y="1583822"/>
          <a:ext cx="5729180" cy="234950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95306">
                  <a:extLst>
                    <a:ext uri="{9D8B030D-6E8A-4147-A177-3AD203B41FA5}">
                      <a16:colId xmlns:a16="http://schemas.microsoft.com/office/drawing/2014/main" val="3160994959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41355773"/>
                    </a:ext>
                  </a:extLst>
                </a:gridCol>
                <a:gridCol w="752475">
                  <a:extLst>
                    <a:ext uri="{9D8B030D-6E8A-4147-A177-3AD203B41FA5}">
                      <a16:colId xmlns:a16="http://schemas.microsoft.com/office/drawing/2014/main" val="405526129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188589582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198072253"/>
                    </a:ext>
                  </a:extLst>
                </a:gridCol>
                <a:gridCol w="800099">
                  <a:extLst>
                    <a:ext uri="{9D8B030D-6E8A-4147-A177-3AD203B41FA5}">
                      <a16:colId xmlns:a16="http://schemas.microsoft.com/office/drawing/2014/main" val="384644027"/>
                    </a:ext>
                  </a:extLst>
                </a:gridCol>
              </a:tblGrid>
              <a:tr h="415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Relationship history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Children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Children with multiple partners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Living with parents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Digital confidence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045652"/>
                  </a:ext>
                </a:extLst>
              </a:tr>
              <a:tr h="5772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Cohabited with 2+ partners in lifetime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3+ children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Children with multiple partners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effectLst/>
                        </a:rPr>
                        <a:t>Still living in parental home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100">
                          <a:effectLst/>
                        </a:rPr>
                        <a:t>Less confident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23231542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Quota set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Min 3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Min 3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4318489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Total screened by Propeller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482999"/>
                  </a:ext>
                </a:extLst>
              </a:tr>
              <a:tr h="4152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Total when screened by interviewers 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3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547926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4AB61E-9C42-439D-8E55-C45A419DD92D}"/>
              </a:ext>
            </a:extLst>
          </p:cNvPr>
          <p:cNvGraphicFramePr>
            <a:graphicFrameLocks noGrp="1"/>
          </p:cNvGraphicFramePr>
          <p:nvPr/>
        </p:nvGraphicFramePr>
        <p:xfrm>
          <a:off x="1795571" y="4227826"/>
          <a:ext cx="5838825" cy="1997075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04831">
                  <a:extLst>
                    <a:ext uri="{9D8B030D-6E8A-4147-A177-3AD203B41FA5}">
                      <a16:colId xmlns:a16="http://schemas.microsoft.com/office/drawing/2014/main" val="3817687323"/>
                    </a:ext>
                  </a:extLst>
                </a:gridCol>
                <a:gridCol w="670223">
                  <a:extLst>
                    <a:ext uri="{9D8B030D-6E8A-4147-A177-3AD203B41FA5}">
                      <a16:colId xmlns:a16="http://schemas.microsoft.com/office/drawing/2014/main" val="4080746058"/>
                    </a:ext>
                  </a:extLst>
                </a:gridCol>
                <a:gridCol w="709950">
                  <a:extLst>
                    <a:ext uri="{9D8B030D-6E8A-4147-A177-3AD203B41FA5}">
                      <a16:colId xmlns:a16="http://schemas.microsoft.com/office/drawing/2014/main" val="36624059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413862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4808447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18426727"/>
                    </a:ext>
                  </a:extLst>
                </a:gridCol>
                <a:gridCol w="749260">
                  <a:extLst>
                    <a:ext uri="{9D8B030D-6E8A-4147-A177-3AD203B41FA5}">
                      <a16:colId xmlns:a16="http://schemas.microsoft.com/office/drawing/2014/main" val="1077240410"/>
                    </a:ext>
                  </a:extLst>
                </a:gridCol>
                <a:gridCol w="576369">
                  <a:extLst>
                    <a:ext uri="{9D8B030D-6E8A-4147-A177-3AD203B41FA5}">
                      <a16:colId xmlns:a16="http://schemas.microsoft.com/office/drawing/2014/main" val="3508905158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212850" algn="r"/>
                        </a:tabLst>
                      </a:pPr>
                      <a:r>
                        <a:rPr lang="en-GB" sz="1100" dirty="0">
                          <a:effectLst/>
                        </a:rPr>
                        <a:t>Gender	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Age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Device type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630571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Men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Women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18-30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31-45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46-59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Smart phone/ tablet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Laptop/ PC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036575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Quota set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Min 3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Min 8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Min 4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6938405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Total when screened by Propeller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6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59015822"/>
                  </a:ext>
                </a:extLst>
              </a:tr>
              <a:tr h="407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Total when screened by interviewers 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4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</a:rPr>
                        <a:t>8</a:t>
                      </a:r>
                      <a:endParaRPr lang="en-GB" sz="12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3038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25C8EA2-44BE-443C-AC41-C9C505824823}"/>
              </a:ext>
            </a:extLst>
          </p:cNvPr>
          <p:cNvSpPr txBox="1"/>
          <p:nvPr/>
        </p:nvSpPr>
        <p:spPr>
          <a:xfrm>
            <a:off x="7734302" y="1583821"/>
            <a:ext cx="361949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12 interviews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2"/>
                </a:solidFill>
              </a:rPr>
              <a:t>Participants were trained to ‘think aloud’ to talk through their thought process with the interviewer, followed by probing questions after completion of the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08074-0629-4A58-9298-2DC7287E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10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23B157-D459-25F4-A0AE-F74CF62A2513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969ECE-A13A-7ADA-1482-56C35F5661D6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9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742D4-B6BF-4B44-BA80-2E85160FE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97" y="2201859"/>
            <a:ext cx="6071078" cy="420719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en-GB" sz="2000" dirty="0"/>
              <a:t>GGP format: [MM/YYYY]</a:t>
            </a:r>
          </a:p>
          <a:p>
            <a:pPr>
              <a:spcBef>
                <a:spcPts val="500"/>
              </a:spcBef>
            </a:pPr>
            <a:endParaRPr lang="en-GB" sz="2000" dirty="0"/>
          </a:p>
          <a:p>
            <a:pPr>
              <a:spcBef>
                <a:spcPts val="500"/>
              </a:spcBef>
            </a:pPr>
            <a:r>
              <a:rPr lang="en-GB" sz="2000" dirty="0"/>
              <a:t>We suspected that date entry was cumbersome and not optimized for smartphones. </a:t>
            </a:r>
          </a:p>
          <a:p>
            <a:pPr>
              <a:spcBef>
                <a:spcPts val="500"/>
              </a:spcBef>
            </a:pPr>
            <a:r>
              <a:rPr lang="en-GB" sz="2000" dirty="0"/>
              <a:t>We also wanted to allow respondents to enter don’t know for either year or month (not both). </a:t>
            </a:r>
          </a:p>
          <a:p>
            <a:pPr>
              <a:spcBef>
                <a:spcPts val="500"/>
              </a:spcBef>
            </a:pPr>
            <a:endParaRPr lang="en-GB" sz="2000" dirty="0"/>
          </a:p>
          <a:p>
            <a:pPr>
              <a:spcBef>
                <a:spcPts val="500"/>
              </a:spcBef>
            </a:pPr>
            <a:r>
              <a:rPr lang="en-GB" sz="2000" dirty="0"/>
              <a:t>Tested the following formats:</a:t>
            </a:r>
          </a:p>
          <a:p>
            <a:pPr lvl="1"/>
            <a:r>
              <a:rPr lang="en-GB" sz="1600" dirty="0">
                <a:solidFill>
                  <a:srgbClr val="005C84"/>
                </a:solidFill>
              </a:rPr>
              <a:t>[MM/YYYY]. Two types of questions; one without a soft prompt and one with a soft prompt (as seen in previous slide)</a:t>
            </a:r>
          </a:p>
          <a:p>
            <a:pPr lvl="1"/>
            <a:r>
              <a:rPr lang="en-GB" sz="1600" dirty="0">
                <a:solidFill>
                  <a:srgbClr val="005C84"/>
                </a:solidFill>
              </a:rPr>
              <a:t>First to enter year [YYYY], followed by month [MM]</a:t>
            </a:r>
          </a:p>
          <a:p>
            <a:pPr lvl="1"/>
            <a:endParaRPr lang="en-GB" sz="1600" dirty="0">
              <a:solidFill>
                <a:schemeClr val="tx2"/>
              </a:solidFill>
            </a:endParaRPr>
          </a:p>
          <a:p>
            <a:pPr>
              <a:spcBef>
                <a:spcPts val="500"/>
              </a:spcBef>
            </a:pPr>
            <a:r>
              <a:rPr lang="en-GB" sz="2000" dirty="0"/>
              <a:t>Best format is a written year [YYYY], followed by choosing pre-defined months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267920-568A-41BE-A9B3-AE36A550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BCE1F-CE6C-46B3-8A41-3DD54E893EE6}"/>
              </a:ext>
            </a:extLst>
          </p:cNvPr>
          <p:cNvSpPr txBox="1"/>
          <p:nvPr/>
        </p:nvSpPr>
        <p:spPr>
          <a:xfrm>
            <a:off x="434498" y="478931"/>
            <a:ext cx="10233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</a:rPr>
              <a:t>Cognitive User Testing:</a:t>
            </a:r>
          </a:p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Date entry formats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2C923-300F-1A46-8E9D-EEC919A30BBE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B95EB2-31DA-F0D6-507E-E62322CBD830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1B721F-5CE3-E788-0BF4-96045540E4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" b="14"/>
          <a:stretch/>
        </p:blipFill>
        <p:spPr>
          <a:xfrm>
            <a:off x="6505575" y="466660"/>
            <a:ext cx="5374274" cy="58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44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3BCE1F-CE6C-46B3-8A41-3DD54E893EE6}"/>
              </a:ext>
            </a:extLst>
          </p:cNvPr>
          <p:cNvSpPr txBox="1"/>
          <p:nvPr/>
        </p:nvSpPr>
        <p:spPr>
          <a:xfrm>
            <a:off x="754913" y="681038"/>
            <a:ext cx="987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User Testing: Summary tables of partnership and fertility histories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5AD41-019B-4241-A851-17C1529C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10" y="2179937"/>
            <a:ext cx="9732390" cy="3997025"/>
          </a:xfrm>
        </p:spPr>
        <p:txBody>
          <a:bodyPr>
            <a:normAutofit/>
          </a:bodyPr>
          <a:lstStyle/>
          <a:p>
            <a:r>
              <a:rPr lang="en-GB" sz="2200" dirty="0"/>
              <a:t>Known drop-off during life events section of GGS</a:t>
            </a:r>
          </a:p>
          <a:p>
            <a:r>
              <a:rPr lang="en-GB" sz="2200" dirty="0"/>
              <a:t>Sought alternative ways of collecting retrospective data</a:t>
            </a:r>
          </a:p>
          <a:p>
            <a:r>
              <a:rPr lang="en-GB" sz="2200" dirty="0"/>
              <a:t>Event history calendars found to prompt memory of events, although only tested in face-to-face surveys</a:t>
            </a:r>
          </a:p>
          <a:p>
            <a:r>
              <a:rPr lang="en-GB" sz="2200" dirty="0"/>
              <a:t>Conducted a workshop on online collection of different life histories</a:t>
            </a:r>
          </a:p>
          <a:p>
            <a:r>
              <a:rPr lang="en-GB" sz="2200" dirty="0"/>
              <a:t>Concern about feasibility on smartphones</a:t>
            </a:r>
          </a:p>
          <a:p>
            <a:r>
              <a:rPr lang="en-GB" sz="2200" dirty="0"/>
              <a:t>Developed summary table to be included after fertility and partnership section to aid recall</a:t>
            </a:r>
          </a:p>
          <a:p>
            <a:endParaRPr lang="en-GB" dirty="0">
              <a:solidFill>
                <a:srgbClr val="091E58"/>
              </a:solidFill>
            </a:endParaRPr>
          </a:p>
          <a:p>
            <a:endParaRPr lang="en-GB" dirty="0">
              <a:solidFill>
                <a:srgbClr val="091E58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7D316-19E5-458A-9438-3128C789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12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65B242-BA73-CFCF-6484-7D9B96AF576A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48804D-B51F-7FBF-94EB-45E0F5A5AEE1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116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0E1A22-1652-4E70-A329-7EAE61DEB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7" t="6701" r="-447" b="1920"/>
          <a:stretch/>
        </p:blipFill>
        <p:spPr bwMode="auto">
          <a:xfrm>
            <a:off x="2363639" y="1216658"/>
            <a:ext cx="7814138" cy="5233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3BCE1F-CE6C-46B3-8A41-3DD54E893EE6}"/>
              </a:ext>
            </a:extLst>
          </p:cNvPr>
          <p:cNvSpPr txBox="1"/>
          <p:nvPr/>
        </p:nvSpPr>
        <p:spPr>
          <a:xfrm>
            <a:off x="978196" y="480142"/>
            <a:ext cx="9736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User Testing: Summary tables of partnership and fertility dates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7D316-19E5-458A-9438-3128C789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13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9EAF1-027A-4B89-0942-BA059D55AEFA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E7AE70-7E5F-B705-D536-EEECB432018E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34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3BCE1F-CE6C-46B3-8A41-3DD54E893EE6}"/>
              </a:ext>
            </a:extLst>
          </p:cNvPr>
          <p:cNvSpPr txBox="1"/>
          <p:nvPr/>
        </p:nvSpPr>
        <p:spPr>
          <a:xfrm>
            <a:off x="754912" y="383494"/>
            <a:ext cx="1029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User Testing: Summary tables of partnership and fertility dates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748B2-8EAE-401B-ABAF-49634B3D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641" y="1764790"/>
            <a:ext cx="9257121" cy="4459432"/>
          </a:xfrm>
        </p:spPr>
        <p:txBody>
          <a:bodyPr>
            <a:normAutofit/>
          </a:bodyPr>
          <a:lstStyle/>
          <a:p>
            <a:r>
              <a:rPr lang="en-GB" sz="2400" dirty="0"/>
              <a:t>Cognitive Testing participants did not think that tables improved recall dates or willingness to amend dates</a:t>
            </a:r>
          </a:p>
          <a:p>
            <a:r>
              <a:rPr lang="en-GB" sz="2400" dirty="0"/>
              <a:t>Instead, tables raised privacy concerns, esp. </a:t>
            </a:r>
            <a:r>
              <a:rPr lang="en-GB" sz="2400" i="1" dirty="0"/>
              <a:t>after</a:t>
            </a:r>
            <a:r>
              <a:rPr lang="en-GB" sz="2400" dirty="0"/>
              <a:t> seeing the summary table</a:t>
            </a:r>
          </a:p>
          <a:p>
            <a:r>
              <a:rPr lang="en-GB" sz="2400" dirty="0"/>
              <a:t>Participants said they did not like seeing all of their past laid out before them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00928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“is Big Brother watching you?” </a:t>
            </a:r>
            <a:r>
              <a:rPr lang="en-GB" sz="2000" dirty="0">
                <a:solidFill>
                  <a:srgbClr val="00928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(Female, age group 46-59 years, 2 partners, 2 children)</a:t>
            </a:r>
          </a:p>
          <a:p>
            <a:r>
              <a:rPr lang="en-GB" sz="2400" dirty="0"/>
              <a:t>Participants also did not like providing information for ex-partners</a:t>
            </a:r>
          </a:p>
          <a:p>
            <a:r>
              <a:rPr lang="en-GB" sz="2400" dirty="0"/>
              <a:t>One participant would have deleted all their information if they were not with an interviewer; other participants broke off after seeing table.</a:t>
            </a:r>
          </a:p>
          <a:p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67D316-19E5-458A-9438-3128C789C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14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4D090E-18AB-8DEF-3CC5-C745A93B0FDB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3521D9-1E0A-AF6C-BCB4-084D5BD87724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90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3382-8362-48AA-9095-51D9522D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2DA9A3"/>
                </a:solidFill>
                <a:latin typeface="+mn-lt"/>
              </a:rPr>
              <a:t>Phase 2: Data collection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6D413-3514-4600-BA92-3392D3A7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Online data collection – no interviewer present to guide respondents through the questionnaire</a:t>
            </a:r>
          </a:p>
          <a:p>
            <a:r>
              <a:rPr lang="en-GB" dirty="0"/>
              <a:t>No individual-level sampling frame in the UK</a:t>
            </a:r>
          </a:p>
          <a:p>
            <a:pPr lvl="1"/>
            <a:r>
              <a:rPr lang="en-GB" dirty="0"/>
              <a:t>Postcode Address File PAF (address-based sampling frame) – has deadwood and does not have names, telephone numbers or email addresses of people – cannot specify 18-59 year olds</a:t>
            </a:r>
          </a:p>
          <a:p>
            <a:r>
              <a:rPr lang="en-GB" dirty="0"/>
              <a:t>Within household selection of individuals – can introduce self-selection bias in survey estimates</a:t>
            </a:r>
          </a:p>
          <a:p>
            <a:pPr lvl="1"/>
            <a:r>
              <a:rPr lang="en-GB" dirty="0"/>
              <a:t>One individual per household and last birthday method</a:t>
            </a:r>
            <a:endParaRPr lang="en-GB" strike="sng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4B93-D41E-4A46-A21A-2D110FAB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366E7C-8884-469D-BBEF-C21194CC3FA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7AB42F-3855-AFCD-C797-81A982049ABC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62FEC-A132-E4D1-C475-16AC5C8A9747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93BCE1F-CE6C-46B3-8A41-3DD54E893EE6}"/>
              </a:ext>
            </a:extLst>
          </p:cNvPr>
          <p:cNvSpPr txBox="1"/>
          <p:nvPr/>
        </p:nvSpPr>
        <p:spPr>
          <a:xfrm>
            <a:off x="1126308" y="418478"/>
            <a:ext cx="925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orbel" panose="020B0503020204020204" pitchFamily="34" charset="0"/>
              </a:rPr>
              <a:t>Data collection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5748B2-8EAE-401B-ABAF-49634B3D3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9451" y="1337960"/>
            <a:ext cx="10437223" cy="3442023"/>
          </a:xfrm>
        </p:spPr>
        <p:txBody>
          <a:bodyPr>
            <a:noAutofit/>
          </a:bodyPr>
          <a:lstStyle/>
          <a:p>
            <a:r>
              <a:rPr lang="en-GB" sz="2200" dirty="0"/>
              <a:t>84,650 issued sample size (~ half in each stage)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Deadwood/ineligibility rate: 38.4%</a:t>
            </a:r>
          </a:p>
          <a:p>
            <a:r>
              <a:rPr lang="en-GB" sz="2200" dirty="0"/>
              <a:t>N=7,204 (&gt;target 7k)</a:t>
            </a:r>
          </a:p>
          <a:p>
            <a:r>
              <a:rPr lang="en-GB" sz="2200" dirty="0"/>
              <a:t>Response rate=15.1%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AE0C4-B936-49D5-B7A9-6A8303D5F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16</a:t>
            </a:fld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913F43-4064-4941-8745-8A2296FFADDA}"/>
              </a:ext>
            </a:extLst>
          </p:cNvPr>
          <p:cNvGrpSpPr/>
          <p:nvPr/>
        </p:nvGrpSpPr>
        <p:grpSpPr>
          <a:xfrm>
            <a:off x="1410828" y="2354572"/>
            <a:ext cx="2013755" cy="1800200"/>
            <a:chOff x="1035" y="-1"/>
            <a:chExt cx="2013755" cy="1800200"/>
          </a:xfrm>
          <a:solidFill>
            <a:srgbClr val="00928C"/>
          </a:solidFill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EB59C149-D4B9-4C1C-AED9-1E7D843085D2}"/>
                </a:ext>
              </a:extLst>
            </p:cNvPr>
            <p:cNvSpPr/>
            <p:nvPr/>
          </p:nvSpPr>
          <p:spPr>
            <a:xfrm>
              <a:off x="1035" y="0"/>
              <a:ext cx="2013755" cy="1800199"/>
            </a:xfrm>
            <a:prstGeom prst="roundRect">
              <a:avLst>
                <a:gd name="adj" fmla="val 5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8440C95D-B5B8-46F2-A701-5BCA7DBCFF13}"/>
                </a:ext>
              </a:extLst>
            </p:cNvPr>
            <p:cNvSpPr txBox="1"/>
            <p:nvPr/>
          </p:nvSpPr>
          <p:spPr>
            <a:xfrm rot="16200000">
              <a:off x="-535670" y="536705"/>
              <a:ext cx="1476163" cy="402751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867" rIns="102235" bIns="0" numCol="1" spcCol="1270" anchor="t" anchorCtr="0">
              <a:noAutofit/>
            </a:bodyPr>
            <a:lstStyle/>
            <a:p>
              <a:pPr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>
                  <a:solidFill>
                    <a:srgbClr val="FFFFFF"/>
                  </a:solidFill>
                </a:rPr>
                <a:t>Mailing 1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9D1A07-D786-468D-B4F7-189B2E3AE101}"/>
              </a:ext>
            </a:extLst>
          </p:cNvPr>
          <p:cNvGrpSpPr/>
          <p:nvPr/>
        </p:nvGrpSpPr>
        <p:grpSpPr>
          <a:xfrm>
            <a:off x="3584108" y="2299932"/>
            <a:ext cx="2130474" cy="1800200"/>
            <a:chOff x="2175998" y="-1"/>
            <a:chExt cx="2130474" cy="1800200"/>
          </a:xfrm>
          <a:solidFill>
            <a:srgbClr val="00928C"/>
          </a:solidFill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9DAEA87-719A-4771-9DD4-2404A2C50EB3}"/>
                </a:ext>
              </a:extLst>
            </p:cNvPr>
            <p:cNvSpPr/>
            <p:nvPr/>
          </p:nvSpPr>
          <p:spPr>
            <a:xfrm>
              <a:off x="2175998" y="0"/>
              <a:ext cx="2130474" cy="1800199"/>
            </a:xfrm>
            <a:prstGeom prst="roundRect">
              <a:avLst>
                <a:gd name="adj" fmla="val 5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: Rounded Corners 6">
              <a:extLst>
                <a:ext uri="{FF2B5EF4-FFF2-40B4-BE49-F238E27FC236}">
                  <a16:creationId xmlns:a16="http://schemas.microsoft.com/office/drawing/2014/main" id="{0163F385-9A95-41C0-A85E-E0851E9C396A}"/>
                </a:ext>
              </a:extLst>
            </p:cNvPr>
            <p:cNvSpPr txBox="1"/>
            <p:nvPr/>
          </p:nvSpPr>
          <p:spPr>
            <a:xfrm rot="16200000">
              <a:off x="1650963" y="525034"/>
              <a:ext cx="1476163" cy="4260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867" rIns="102235" bIns="0" numCol="1" spcCol="1270" anchor="t" anchorCtr="0">
              <a:noAutofit/>
            </a:bodyPr>
            <a:lstStyle/>
            <a:p>
              <a:pPr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>
                  <a:solidFill>
                    <a:srgbClr val="FFFFFF"/>
                  </a:solidFill>
                </a:rPr>
                <a:t>Mailing 2</a:t>
              </a:r>
            </a:p>
          </p:txBody>
        </p:sp>
      </p:grpSp>
      <p:sp>
        <p:nvSpPr>
          <p:cNvPr id="15" name="Flowchart: Extract 14">
            <a:extLst>
              <a:ext uri="{FF2B5EF4-FFF2-40B4-BE49-F238E27FC236}">
                <a16:creationId xmlns:a16="http://schemas.microsoft.com/office/drawing/2014/main" id="{BB966329-38BC-4B24-B461-5C9B2E029FBA}"/>
              </a:ext>
            </a:extLst>
          </p:cNvPr>
          <p:cNvSpPr/>
          <p:nvPr/>
        </p:nvSpPr>
        <p:spPr>
          <a:xfrm rot="5400000">
            <a:off x="3446478" y="2888015"/>
            <a:ext cx="264545" cy="416341"/>
          </a:xfrm>
          <a:prstGeom prst="flowChartExtra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FB95C5-37B2-4190-BF10-B830E5F01AFA}"/>
              </a:ext>
            </a:extLst>
          </p:cNvPr>
          <p:cNvGrpSpPr/>
          <p:nvPr/>
        </p:nvGrpSpPr>
        <p:grpSpPr>
          <a:xfrm>
            <a:off x="5857127" y="2327142"/>
            <a:ext cx="2386927" cy="1800200"/>
            <a:chOff x="4452797" y="-1"/>
            <a:chExt cx="2386927" cy="1800200"/>
          </a:xfrm>
          <a:solidFill>
            <a:srgbClr val="00928C"/>
          </a:solidFill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5779F61C-0A7E-424E-A883-AB08598B0F3D}"/>
                </a:ext>
              </a:extLst>
            </p:cNvPr>
            <p:cNvSpPr/>
            <p:nvPr/>
          </p:nvSpPr>
          <p:spPr>
            <a:xfrm>
              <a:off x="4452797" y="0"/>
              <a:ext cx="2386927" cy="1800199"/>
            </a:xfrm>
            <a:prstGeom prst="roundRect">
              <a:avLst>
                <a:gd name="adj" fmla="val 5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: Rounded Corners 9">
              <a:extLst>
                <a:ext uri="{FF2B5EF4-FFF2-40B4-BE49-F238E27FC236}">
                  <a16:creationId xmlns:a16="http://schemas.microsoft.com/office/drawing/2014/main" id="{E052250A-80D3-4B4E-8DBE-30D7B76A0BCC}"/>
                </a:ext>
              </a:extLst>
            </p:cNvPr>
            <p:cNvSpPr txBox="1"/>
            <p:nvPr/>
          </p:nvSpPr>
          <p:spPr>
            <a:xfrm rot="16200000">
              <a:off x="3953408" y="499388"/>
              <a:ext cx="1476163" cy="47738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8867" rIns="102235" bIns="0" numCol="1" spcCol="1270" anchor="t" anchorCtr="0">
              <a:noAutofit/>
            </a:bodyPr>
            <a:lstStyle/>
            <a:p>
              <a:pPr algn="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dirty="0">
                  <a:solidFill>
                    <a:srgbClr val="FFFFFF"/>
                  </a:solidFill>
                </a:rPr>
                <a:t>Mailing 3</a:t>
              </a:r>
            </a:p>
          </p:txBody>
        </p:sp>
      </p:grpSp>
      <p:sp>
        <p:nvSpPr>
          <p:cNvPr id="17" name="Flowchart: Extract 16">
            <a:extLst>
              <a:ext uri="{FF2B5EF4-FFF2-40B4-BE49-F238E27FC236}">
                <a16:creationId xmlns:a16="http://schemas.microsoft.com/office/drawing/2014/main" id="{C42D7813-5F4B-4EDF-85C1-F9E846B66DED}"/>
              </a:ext>
            </a:extLst>
          </p:cNvPr>
          <p:cNvSpPr/>
          <p:nvPr/>
        </p:nvSpPr>
        <p:spPr>
          <a:xfrm rot="5400000">
            <a:off x="5645273" y="2833586"/>
            <a:ext cx="264545" cy="363427"/>
          </a:xfrm>
          <a:prstGeom prst="flowChartExtra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B9855C-FB5D-42B7-97A6-28444D2BBC92}"/>
              </a:ext>
            </a:extLst>
          </p:cNvPr>
          <p:cNvGrpSpPr/>
          <p:nvPr/>
        </p:nvGrpSpPr>
        <p:grpSpPr>
          <a:xfrm>
            <a:off x="1895386" y="1909324"/>
            <a:ext cx="1553448" cy="2009210"/>
            <a:chOff x="539669" y="0"/>
            <a:chExt cx="1553448" cy="200921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FF84B9-948C-49BF-9977-12EFC52F5F6F}"/>
                </a:ext>
              </a:extLst>
            </p:cNvPr>
            <p:cNvSpPr/>
            <p:nvPr/>
          </p:nvSpPr>
          <p:spPr>
            <a:xfrm>
              <a:off x="539669" y="0"/>
              <a:ext cx="1500248" cy="180019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910648A-ACFA-43FA-8A6D-155CA399D6F0}"/>
                </a:ext>
              </a:extLst>
            </p:cNvPr>
            <p:cNvSpPr txBox="1"/>
            <p:nvPr/>
          </p:nvSpPr>
          <p:spPr>
            <a:xfrm>
              <a:off x="592869" y="209011"/>
              <a:ext cx="1500248" cy="18001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>
                <a:latin typeface="Candara" panose="020E0502030303020204" pitchFamily="34" charset="0"/>
                <a:cs typeface="Aldhabi" panose="020B0604020202020204" pitchFamily="2" charset="-78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latin typeface="Candara" panose="020E0502030303020204" pitchFamily="34" charset="0"/>
                  <a:cs typeface="Aldhabi" panose="020B0604020202020204" pitchFamily="2" charset="-78"/>
                </a:rPr>
                <a:t>First set of invitation letters sent on a Wednesday (white envelope)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8DFEA3F-AAEA-454C-AFA1-7829575318F9}"/>
              </a:ext>
            </a:extLst>
          </p:cNvPr>
          <p:cNvGrpSpPr/>
          <p:nvPr/>
        </p:nvGrpSpPr>
        <p:grpSpPr>
          <a:xfrm>
            <a:off x="4065938" y="1856811"/>
            <a:ext cx="1597980" cy="2138399"/>
            <a:chOff x="2718737" y="0"/>
            <a:chExt cx="1597980" cy="213839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11F3D5-DDE2-4815-A6B6-C8B68F33A5A4}"/>
                </a:ext>
              </a:extLst>
            </p:cNvPr>
            <p:cNvSpPr/>
            <p:nvPr/>
          </p:nvSpPr>
          <p:spPr>
            <a:xfrm>
              <a:off x="2729514" y="0"/>
              <a:ext cx="1587203" cy="180019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B68D78-5728-4039-A458-B3FDA63DCFCC}"/>
                </a:ext>
              </a:extLst>
            </p:cNvPr>
            <p:cNvSpPr txBox="1"/>
            <p:nvPr/>
          </p:nvSpPr>
          <p:spPr>
            <a:xfrm>
              <a:off x="2718737" y="338200"/>
              <a:ext cx="1587203" cy="1800199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Candara" panose="020E0502030303020204" pitchFamily="34" charset="0"/>
                </a:rPr>
                <a:t>Reminder</a:t>
              </a:r>
              <a:r>
                <a:rPr lang="en-GB" dirty="0">
                  <a:latin typeface="Candara" panose="020E0502030303020204" pitchFamily="34" charset="0"/>
                </a:rPr>
                <a:t> sent 10 days after Mailing 1 (on a Friday) (manilla envelope)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BC5805-9F6A-4371-B305-18D19C49E69C}"/>
              </a:ext>
            </a:extLst>
          </p:cNvPr>
          <p:cNvGrpSpPr/>
          <p:nvPr/>
        </p:nvGrpSpPr>
        <p:grpSpPr>
          <a:xfrm>
            <a:off x="6395604" y="1912206"/>
            <a:ext cx="1841223" cy="2091666"/>
            <a:chOff x="4976048" y="0"/>
            <a:chExt cx="1841223" cy="209166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CCB80DD-1D27-468E-99C9-938D8B60A3DC}"/>
                </a:ext>
              </a:extLst>
            </p:cNvPr>
            <p:cNvSpPr/>
            <p:nvPr/>
          </p:nvSpPr>
          <p:spPr>
            <a:xfrm>
              <a:off x="5039011" y="0"/>
              <a:ext cx="1778260" cy="180019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1191955-9DA8-4478-9397-20FFA10396CC}"/>
                </a:ext>
              </a:extLst>
            </p:cNvPr>
            <p:cNvSpPr txBox="1"/>
            <p:nvPr/>
          </p:nvSpPr>
          <p:spPr>
            <a:xfrm>
              <a:off x="4976048" y="291467"/>
              <a:ext cx="1778260" cy="18001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dirty="0">
                <a:solidFill>
                  <a:schemeClr val="tx1"/>
                </a:solidFill>
                <a:latin typeface="Candara" panose="020E0502030303020204" pitchFamily="34" charset="0"/>
              </a:endParaRP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dirty="0">
                  <a:solidFill>
                    <a:schemeClr val="tx1"/>
                  </a:solidFill>
                  <a:latin typeface="Candara" panose="020E0502030303020204" pitchFamily="34" charset="0"/>
                </a:rPr>
                <a:t>2</a:t>
              </a:r>
              <a:r>
                <a:rPr lang="en-GB" baseline="30000" dirty="0">
                  <a:solidFill>
                    <a:schemeClr val="tx1"/>
                  </a:solidFill>
                  <a:latin typeface="Candara" panose="020E0502030303020204" pitchFamily="34" charset="0"/>
                </a:rPr>
                <a:t>nd</a:t>
              </a:r>
              <a:r>
                <a:rPr lang="en-GB" dirty="0">
                  <a:solidFill>
                    <a:schemeClr val="tx1"/>
                  </a:solidFill>
                  <a:latin typeface="Candara" panose="020E0502030303020204" pitchFamily="34" charset="0"/>
                </a:rPr>
                <a:t> reminder </a:t>
              </a:r>
              <a:r>
                <a:rPr lang="en-GB" dirty="0">
                  <a:latin typeface="Candara" panose="020E0502030303020204" pitchFamily="34" charset="0"/>
                </a:rPr>
                <a:t>sent 12 days after Mailing 2 on a Wednesday (white envelope)</a:t>
              </a:r>
            </a:p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>
                  <a:latin typeface="Candara" panose="020E0502030303020204" pitchFamily="34" charset="0"/>
                </a:rPr>
                <a:t> </a:t>
              </a:r>
              <a:endParaRPr lang="en-GB" dirty="0">
                <a:latin typeface="Candara" panose="020E0502030303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06AAF34-C3E3-E444-2C8F-578C37390CC1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1DC5F0C-4072-70FE-D99F-BCEA89DC101D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91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3382-8362-48AA-9095-51D9522D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817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2DA9A3"/>
                </a:solidFill>
                <a:latin typeface="+mn-lt"/>
              </a:rPr>
              <a:t>Data Deposit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6D413-3514-4600-BA92-3392D3A71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448"/>
            <a:ext cx="10515600" cy="5410085"/>
          </a:xfrm>
        </p:spPr>
        <p:txBody>
          <a:bodyPr>
            <a:normAutofit/>
          </a:bodyPr>
          <a:lstStyle/>
          <a:p>
            <a:r>
              <a:rPr lang="en-GB" dirty="0"/>
              <a:t>NIDI hub  </a:t>
            </a:r>
            <a:r>
              <a:rPr lang="en-GB" dirty="0">
                <a:hlinkClick r:id="rId2"/>
              </a:rPr>
              <a:t>https://www.ggp-i.org/ggs-round-ii/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UK Data Service  </a:t>
            </a:r>
            <a:r>
              <a:rPr lang="en-GB" dirty="0">
                <a:hlinkClick r:id="rId3"/>
              </a:rPr>
              <a:t>https://ukdataservice.ac.uk/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4B93-D41E-4A46-A21A-2D110FAB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366E7C-8884-469D-BBEF-C21194CC3FA2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7AB42F-3855-AFCD-C797-81A982049ABC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62FEC-A132-E4D1-C475-16AC5C8A9747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EEA6D8-DC9A-1488-E05F-A21B792CF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67589"/>
            <a:ext cx="12192000" cy="212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0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3382-8362-48AA-9095-51D9522D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2DA9A3"/>
                </a:solidFill>
                <a:latin typeface="+mn-lt"/>
              </a:rPr>
              <a:t>Online analysis of the Generations and Gender Surveys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50B3D7D-F8BC-BB6A-0C6F-5402284969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726" y="2119387"/>
            <a:ext cx="11145433" cy="32854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4B93-D41E-4A46-A21A-2D110FAB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7AB42F-3855-AFCD-C797-81A982049ABC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62FEC-A132-E4D1-C475-16AC5C8A9747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433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3382-8362-48AA-9095-51D9522D4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915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2DA9A3"/>
                </a:solidFill>
                <a:latin typeface="+mn-lt"/>
              </a:rPr>
              <a:t>Future of the Generations and Gender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6D413-3514-4600-BA92-3392D3A711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GGS is longitudinal with 3 waves, 3 years apart</a:t>
            </a:r>
          </a:p>
          <a:p>
            <a:r>
              <a:rPr lang="en-GB" dirty="0"/>
              <a:t>UK GGS-II wave 2 to be conducted in 2025-2026</a:t>
            </a:r>
          </a:p>
          <a:p>
            <a:r>
              <a:rPr lang="en-GB" dirty="0"/>
              <a:t>5,898 have agreed to be recontacted for future waves</a:t>
            </a:r>
          </a:p>
          <a:p>
            <a:r>
              <a:rPr lang="en-GB" dirty="0"/>
              <a:t>Now conducting brief survey to update address, email, and phone numbers</a:t>
            </a:r>
          </a:p>
          <a:p>
            <a:r>
              <a:rPr lang="en-GB" dirty="0"/>
              <a:t>Record whether there was a change in partnership or childbearing since previous survey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211007-C387-E824-C957-BBD5D4F562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784B93-D41E-4A46-A21A-2D110FAB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7AB42F-3855-AFCD-C797-81A982049ABC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462FEC-A132-E4D1-C475-16AC5C8A9747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F33902-4120-7542-957B-86B2BA4D5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957" y="1690688"/>
            <a:ext cx="5456179" cy="382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66311-9C2D-EB2C-F419-263DEDE6E439}"/>
              </a:ext>
            </a:extLst>
          </p:cNvPr>
          <p:cNvSpPr txBox="1"/>
          <p:nvPr/>
        </p:nvSpPr>
        <p:spPr>
          <a:xfrm>
            <a:off x="924194" y="696327"/>
            <a:ext cx="897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Today’s Event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BA7BA2-CDDC-0EEA-E98A-1F82174146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38054" y="2298818"/>
            <a:ext cx="9506146" cy="44097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-Generations and Gender Programme Overview</a:t>
            </a:r>
          </a:p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200" dirty="0">
                <a:solidFill>
                  <a:srgbClr val="2DA9A3"/>
                </a:solidFill>
              </a:rPr>
              <a:t>Anne Gauthier, Director </a:t>
            </a:r>
            <a:endParaRPr lang="en-US" sz="3600" dirty="0">
              <a:solidFill>
                <a:srgbClr val="2DA9A3"/>
              </a:solidFill>
            </a:endParaRPr>
          </a:p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-UK GGS</a:t>
            </a:r>
          </a:p>
          <a:p>
            <a:pPr indent="0">
              <a:buNone/>
            </a:pPr>
            <a:endParaRPr lang="en-US" sz="2400" dirty="0">
              <a:solidFill>
                <a:srgbClr val="2DA9A3"/>
              </a:solidFill>
            </a:endParaRPr>
          </a:p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Lunch</a:t>
            </a:r>
          </a:p>
          <a:p>
            <a:pPr indent="0"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-Methodological Presentations</a:t>
            </a:r>
          </a:p>
          <a:p>
            <a:pPr indent="0">
              <a:buNone/>
            </a:pPr>
            <a:r>
              <a:rPr lang="en-US" sz="3600" dirty="0">
                <a:solidFill>
                  <a:schemeClr val="tx1"/>
                </a:solidFill>
              </a:rPr>
              <a:t>-Substantive Presentations</a:t>
            </a:r>
          </a:p>
          <a:p>
            <a:pPr marL="571500" indent="-571500"/>
            <a:endParaRPr lang="en-US" sz="3600" dirty="0">
              <a:solidFill>
                <a:schemeClr val="tx1"/>
              </a:solidFill>
            </a:endParaRPr>
          </a:p>
          <a:p>
            <a:pPr marL="1371600" lvl="2" indent="-457200"/>
            <a:endParaRPr lang="en-US" sz="2600" dirty="0">
              <a:solidFill>
                <a:schemeClr val="tx2"/>
              </a:solidFill>
            </a:endParaRPr>
          </a:p>
          <a:p>
            <a:pPr marL="285750" indent="-28575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48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3" y="318977"/>
            <a:ext cx="1562985" cy="6220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6B6A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0025" y="794988"/>
            <a:ext cx="6847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91E58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73218219-42AE-427A-8084-098FBD3A4C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14" y="3324264"/>
            <a:ext cx="1683898" cy="1683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A6F5AD-5909-4FED-B79B-265EFF1701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818" y="697204"/>
            <a:ext cx="2732805" cy="682559"/>
          </a:xfrm>
          <a:prstGeom prst="rect">
            <a:avLst/>
          </a:prstGeom>
        </p:spPr>
      </p:pic>
      <p:pic>
        <p:nvPicPr>
          <p:cNvPr id="1026" name="Picture 2" descr="The Generations &amp; Gender Programme | The Hague">
            <a:extLst>
              <a:ext uri="{FF2B5EF4-FFF2-40B4-BE49-F238E27FC236}">
                <a16:creationId xmlns:a16="http://schemas.microsoft.com/office/drawing/2014/main" id="{4EA24A88-6372-431B-8600-BB7167884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48" y="3252031"/>
            <a:ext cx="1441007" cy="144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E7AE41-EA1D-4B61-9876-B8ACF216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66E7C-8884-469D-BBEF-C21194CC3FA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C5077B-18BC-E68E-6B9F-238202C4675E}"/>
              </a:ext>
            </a:extLst>
          </p:cNvPr>
          <p:cNvSpPr txBox="1"/>
          <p:nvPr/>
        </p:nvSpPr>
        <p:spPr>
          <a:xfrm>
            <a:off x="2938485" y="2251974"/>
            <a:ext cx="841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50000"/>
                  </a:schemeClr>
                </a:solidFill>
              </a:rPr>
              <a:t>To explore the data &amp; further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E3F32-A199-457E-6524-EEC15429BB33}"/>
              </a:ext>
            </a:extLst>
          </p:cNvPr>
          <p:cNvSpPr txBox="1"/>
          <p:nvPr/>
        </p:nvSpPr>
        <p:spPr>
          <a:xfrm>
            <a:off x="3009014" y="3242332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CPC website  </a:t>
            </a:r>
            <a:r>
              <a:rPr lang="en-GB" dirty="0">
                <a:hlinkClick r:id="rId7"/>
              </a:rPr>
              <a:t>https://www.cpc.ac.uk/research_programme/generations_and_gender_survey/#Current</a:t>
            </a:r>
            <a:endParaRPr lang="en-GB" dirty="0"/>
          </a:p>
          <a:p>
            <a:endParaRPr lang="en-GB" dirty="0"/>
          </a:p>
          <a:p>
            <a:r>
              <a:rPr lang="en-GB" dirty="0"/>
              <a:t>CPC contact</a:t>
            </a:r>
          </a:p>
          <a:p>
            <a:r>
              <a:rPr lang="en-GB" dirty="0"/>
              <a:t>cpc@soton.ac.uk</a:t>
            </a:r>
          </a:p>
        </p:txBody>
      </p:sp>
    </p:spTree>
    <p:extLst>
      <p:ext uri="{BB962C8B-B14F-4D97-AF65-F5344CB8AC3E}">
        <p14:creationId xmlns:p14="http://schemas.microsoft.com/office/powerpoint/2010/main" val="3950586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A66311-9C2D-EB2C-F419-263DEDE6E439}"/>
              </a:ext>
            </a:extLst>
          </p:cNvPr>
          <p:cNvSpPr txBox="1"/>
          <p:nvPr/>
        </p:nvSpPr>
        <p:spPr>
          <a:xfrm>
            <a:off x="1194886" y="769956"/>
            <a:ext cx="897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Generations and Gender Survey in the UK 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CBA7BA2-CDDC-0EEA-E98A-1F82174146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94886" y="1559567"/>
            <a:ext cx="9506146" cy="49143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First time UK GGS is funded</a:t>
            </a:r>
          </a:p>
          <a:p>
            <a:pPr marL="628650" lvl="1" indent="-171450"/>
            <a:r>
              <a:rPr lang="en-US" sz="3300" dirty="0"/>
              <a:t>Directly comparable to international GGS</a:t>
            </a:r>
          </a:p>
          <a:p>
            <a:pPr marL="628650" lvl="1" indent="-171450"/>
            <a:r>
              <a:rPr lang="en-US" sz="3300" dirty="0">
                <a:solidFill>
                  <a:schemeClr val="tx1"/>
                </a:solidFill>
              </a:rPr>
              <a:t>All adults aged 18-59</a:t>
            </a:r>
          </a:p>
          <a:p>
            <a:pPr marL="628650" lvl="1" indent="-171450"/>
            <a:r>
              <a:rPr lang="en-US" sz="3300" dirty="0"/>
              <a:t>Focus on family formation years</a:t>
            </a:r>
          </a:p>
          <a:p>
            <a:pPr marL="628650" lvl="1" indent="-171450"/>
            <a:r>
              <a:rPr lang="en-US" sz="3300" dirty="0">
                <a:solidFill>
                  <a:schemeClr val="tx1"/>
                </a:solidFill>
              </a:rPr>
              <a:t>Captures underrepresented cohort (millennials)</a:t>
            </a:r>
          </a:p>
          <a:p>
            <a:pPr lvl="1" indent="0">
              <a:buNone/>
            </a:pPr>
            <a:endParaRPr lang="en-US" sz="33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Worked closely with NatCen, UK survey research agency</a:t>
            </a:r>
          </a:p>
          <a:p>
            <a:pPr lvl="1"/>
            <a:endParaRPr lang="en-US" sz="3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Work packages in ESRC grant</a:t>
            </a:r>
          </a:p>
          <a:p>
            <a:pPr marL="971550" lvl="1" indent="-514350">
              <a:buAutoNum type="arabicParenR"/>
            </a:pPr>
            <a:r>
              <a:rPr lang="en-US" sz="3300" dirty="0"/>
              <a:t>Methodological development: data quality, representativeness, incentive experiment, QR-code experiment</a:t>
            </a:r>
          </a:p>
          <a:p>
            <a:pPr lvl="1" indent="0">
              <a:buNone/>
            </a:pPr>
            <a:r>
              <a:rPr lang="en-US" sz="3300" dirty="0"/>
              <a:t>		</a:t>
            </a:r>
            <a:r>
              <a:rPr lang="en-US" sz="3300" dirty="0">
                <a:solidFill>
                  <a:srgbClr val="2DA9A3"/>
                </a:solidFill>
              </a:rPr>
              <a:t>Olga Maslovskaya, </a:t>
            </a:r>
            <a:r>
              <a:rPr lang="en-US" sz="3300" dirty="0" err="1">
                <a:solidFill>
                  <a:srgbClr val="2DA9A3"/>
                </a:solidFill>
              </a:rPr>
              <a:t>CoI</a:t>
            </a:r>
            <a:r>
              <a:rPr lang="en-US" sz="3300" dirty="0">
                <a:solidFill>
                  <a:srgbClr val="2DA9A3"/>
                </a:solidFill>
              </a:rPr>
              <a:t>; Grace Chang, Post-doc</a:t>
            </a:r>
            <a:r>
              <a:rPr lang="en-US" sz="3300" dirty="0"/>
              <a:t> </a:t>
            </a:r>
          </a:p>
          <a:p>
            <a:pPr lvl="1" indent="0">
              <a:buNone/>
            </a:pPr>
            <a:endParaRPr lang="en-US" sz="3300" dirty="0"/>
          </a:p>
          <a:p>
            <a:pPr lvl="1" indent="0">
              <a:buNone/>
            </a:pPr>
            <a:r>
              <a:rPr lang="en-US" sz="3300" dirty="0"/>
              <a:t>2) Analysis of partnership and fertility histories, childcare</a:t>
            </a:r>
          </a:p>
          <a:p>
            <a:pPr lvl="1" indent="0">
              <a:buNone/>
            </a:pPr>
            <a:r>
              <a:rPr lang="en-US" sz="3300" dirty="0"/>
              <a:t>		</a:t>
            </a:r>
            <a:r>
              <a:rPr lang="en-US" sz="3300" dirty="0">
                <a:solidFill>
                  <a:srgbClr val="2DA9A3"/>
                </a:solidFill>
              </a:rPr>
              <a:t>Ann Berrington, </a:t>
            </a:r>
            <a:r>
              <a:rPr lang="en-US" sz="3300" dirty="0" err="1">
                <a:solidFill>
                  <a:srgbClr val="2DA9A3"/>
                </a:solidFill>
              </a:rPr>
              <a:t>CoI</a:t>
            </a:r>
            <a:r>
              <a:rPr lang="en-US" sz="3300" dirty="0">
                <a:solidFill>
                  <a:srgbClr val="2DA9A3"/>
                </a:solidFill>
              </a:rPr>
              <a:t>; Bernice Kuang, Post-doc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4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1E32A6-6215-4925-AB40-74F716173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37" y="816713"/>
            <a:ext cx="10942525" cy="53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7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555" y="-10048"/>
            <a:ext cx="8496300" cy="649288"/>
          </a:xfrm>
        </p:spPr>
        <p:txBody>
          <a:bodyPr/>
          <a:lstStyle/>
          <a:p>
            <a:r>
              <a:rPr lang="en-US" sz="2400" b="1" dirty="0">
                <a:solidFill>
                  <a:srgbClr val="2DA9A3"/>
                </a:solidFill>
              </a:rPr>
              <a:t>Latent class growth models describing relationship patterns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C47AE-8F90-45D7-829A-BFA8A7E598AB}" type="slidenum">
              <a:rPr lang="en-GB" smtClean="0">
                <a:solidFill>
                  <a:srgbClr val="323D43"/>
                </a:solidFill>
              </a:rPr>
              <a:pPr>
                <a:defRPr/>
              </a:pPr>
              <a:t>5</a:t>
            </a:fld>
            <a:endParaRPr lang="en-GB">
              <a:solidFill>
                <a:srgbClr val="323D43"/>
              </a:solidFill>
            </a:endParaRPr>
          </a:p>
        </p:txBody>
      </p:sp>
      <p:pic>
        <p:nvPicPr>
          <p:cNvPr id="10" name="Picture 9" descr="class_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05" y="548681"/>
            <a:ext cx="2880320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class_2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8" y="532607"/>
            <a:ext cx="288032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lass_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70" y="548680"/>
            <a:ext cx="2880320" cy="2016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lass_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505" y="2693943"/>
            <a:ext cx="2880320" cy="20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lass_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45" y="2693942"/>
            <a:ext cx="2880320" cy="20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lass_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82" y="2672275"/>
            <a:ext cx="2871708" cy="201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lass_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36" y="4860105"/>
            <a:ext cx="2869693" cy="199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class_8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83" y="4842338"/>
            <a:ext cx="2871707" cy="19978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57218" y="5056455"/>
            <a:ext cx="315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Perelli-Harris, B., &amp; Lyons-Amos, M. (2016). Partnership patterns in the United States and across Europe: The role of education and country context.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Social Forces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95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251-282.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813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0A885-92C0-7E23-2E18-D0977FBB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765" y="953883"/>
            <a:ext cx="10515600" cy="710300"/>
          </a:xfrm>
        </p:spPr>
        <p:txBody>
          <a:bodyPr/>
          <a:lstStyle/>
          <a:p>
            <a:r>
              <a:rPr lang="en-GB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topics covered by t</a:t>
            </a:r>
            <a:r>
              <a:rPr lang="en-GB" sz="44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GGS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63A666A-D39C-D0CD-1CD3-A711D8A2ABA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128838"/>
            <a:ext cx="10515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/>
          </a:p>
          <a:p>
            <a:r>
              <a:rPr lang="en-GB" sz="2400" dirty="0"/>
              <a:t>Employment, including irregular work schedules, parental leave, remote working</a:t>
            </a:r>
          </a:p>
          <a:p>
            <a:r>
              <a:rPr lang="en-GB" sz="2400" dirty="0"/>
              <a:t>Partner’s education and employment</a:t>
            </a:r>
          </a:p>
          <a:p>
            <a:r>
              <a:rPr lang="en-GB" sz="2400" dirty="0"/>
              <a:t>Attitudes to work-family balance, parenting, gender division of labour</a:t>
            </a:r>
          </a:p>
          <a:p>
            <a:r>
              <a:rPr lang="en-GB" sz="2400" dirty="0"/>
              <a:t>Parents and intergenerational relations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321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0A885-92C0-7E23-2E18-D0977FBBF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0388"/>
            <a:ext cx="10515600" cy="710300"/>
          </a:xfrm>
        </p:spPr>
        <p:txBody>
          <a:bodyPr/>
          <a:lstStyle/>
          <a:p>
            <a:r>
              <a:rPr lang="en-GB" sz="44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GGS in the UK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8EE0-ABF9-9B45-670D-A4424FEC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043"/>
            <a:ext cx="10515600" cy="4363831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Took place post-Covid, during the Cost of Living Crisis</a:t>
            </a:r>
          </a:p>
          <a:p>
            <a:pPr lvl="1"/>
            <a:endParaRPr lang="en-GB" sz="2800" dirty="0"/>
          </a:p>
          <a:p>
            <a:pPr lvl="1"/>
            <a:r>
              <a:rPr lang="en-GB" sz="2800" dirty="0"/>
              <a:t>Additional questions on: </a:t>
            </a:r>
          </a:p>
          <a:p>
            <a:pPr lvl="2"/>
            <a:r>
              <a:rPr lang="en-GB" sz="2400" dirty="0"/>
              <a:t>Ethnicity</a:t>
            </a:r>
          </a:p>
          <a:p>
            <a:pPr lvl="2"/>
            <a:r>
              <a:rPr lang="en-GB" sz="2400" dirty="0"/>
              <a:t>Brexit</a:t>
            </a:r>
          </a:p>
          <a:p>
            <a:pPr lvl="2"/>
            <a:r>
              <a:rPr lang="en-GB" sz="2400" dirty="0"/>
              <a:t>Reasons for </a:t>
            </a:r>
            <a:r>
              <a:rPr lang="en-GB" sz="2400"/>
              <a:t>leaving parental home</a:t>
            </a:r>
            <a:endParaRPr lang="en-GB" sz="2400" dirty="0"/>
          </a:p>
          <a:p>
            <a:pPr lvl="2"/>
            <a:r>
              <a:rPr lang="en-GB" sz="2400" dirty="0"/>
              <a:t>Concerns about the future (terrorism, climate change, economic uncertainty, refugees)</a:t>
            </a:r>
          </a:p>
          <a:p>
            <a:pPr lvl="2"/>
            <a:r>
              <a:rPr lang="en-GB" sz="2400" dirty="0"/>
              <a:t>Risk-taking and trust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861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0387DC-019C-4523-B092-A521C8D70732}"/>
              </a:ext>
            </a:extLst>
          </p:cNvPr>
          <p:cNvSpPr txBox="1"/>
          <p:nvPr/>
        </p:nvSpPr>
        <p:spPr>
          <a:xfrm>
            <a:off x="1759156" y="711593"/>
            <a:ext cx="6847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00928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UK GGS Timeline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D1E90-5E76-4DD2-8D56-DB8741AA051B}"/>
              </a:ext>
            </a:extLst>
          </p:cNvPr>
          <p:cNvGrpSpPr/>
          <p:nvPr/>
        </p:nvGrpSpPr>
        <p:grpSpPr>
          <a:xfrm>
            <a:off x="1816191" y="2763797"/>
            <a:ext cx="4309368" cy="984885"/>
            <a:chOff x="3078835" y="3240160"/>
            <a:chExt cx="4309368" cy="9848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00106E-3904-4789-ADF9-68966E715984}"/>
                </a:ext>
              </a:extLst>
            </p:cNvPr>
            <p:cNvSpPr txBox="1"/>
            <p:nvPr/>
          </p:nvSpPr>
          <p:spPr>
            <a:xfrm>
              <a:off x="3078835" y="3240160"/>
              <a:ext cx="165618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Phase 1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Questionnaire and software development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C35840-82FF-4C02-926B-A02ED597DF60}"/>
                </a:ext>
              </a:extLst>
            </p:cNvPr>
            <p:cNvSpPr txBox="1"/>
            <p:nvPr/>
          </p:nvSpPr>
          <p:spPr>
            <a:xfrm>
              <a:off x="5948043" y="3286962"/>
              <a:ext cx="1440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Phase 2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Data collection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60E892-6A2B-4B32-8962-FD3A53DC9904}"/>
              </a:ext>
            </a:extLst>
          </p:cNvPr>
          <p:cNvGrpSpPr/>
          <p:nvPr/>
        </p:nvGrpSpPr>
        <p:grpSpPr>
          <a:xfrm>
            <a:off x="3237259" y="3754181"/>
            <a:ext cx="6017454" cy="1870722"/>
            <a:chOff x="4499903" y="4230545"/>
            <a:chExt cx="6017454" cy="187072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F7CB9D-8088-41B4-990F-F2891D8CA5CE}"/>
                </a:ext>
              </a:extLst>
            </p:cNvPr>
            <p:cNvSpPr txBox="1"/>
            <p:nvPr/>
          </p:nvSpPr>
          <p:spPr>
            <a:xfrm>
              <a:off x="9220980" y="4254608"/>
              <a:ext cx="1296377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tx2"/>
                  </a:solidFill>
                </a:rPr>
                <a:t>Stage 2</a:t>
              </a:r>
            </a:p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Collected second half of the data </a:t>
              </a:r>
            </a:p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(N~3500)</a:t>
              </a:r>
            </a:p>
            <a:p>
              <a:pPr algn="ctr"/>
              <a:endParaRPr lang="en-GB" sz="1400" dirty="0">
                <a:solidFill>
                  <a:schemeClr val="tx2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QR code </a:t>
              </a:r>
              <a:r>
                <a:rPr lang="en-GB" sz="1400" dirty="0" err="1">
                  <a:solidFill>
                    <a:schemeClr val="tx2"/>
                  </a:solidFill>
                </a:rPr>
                <a:t>v.s</a:t>
              </a:r>
              <a:r>
                <a:rPr lang="en-GB" sz="1400" dirty="0">
                  <a:solidFill>
                    <a:schemeClr val="tx2"/>
                  </a:solidFill>
                </a:rPr>
                <a:t>. link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94DC91E-A02C-46C6-9940-D3F993FBF6AA}"/>
                </a:ext>
              </a:extLst>
            </p:cNvPr>
            <p:cNvSpPr txBox="1"/>
            <p:nvPr/>
          </p:nvSpPr>
          <p:spPr>
            <a:xfrm>
              <a:off x="4499903" y="4288832"/>
              <a:ext cx="14401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tx2"/>
                  </a:solidFill>
                </a:rPr>
                <a:t>Cognitive user testing interviews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F92476-283E-4C74-B183-70B44B28F877}"/>
                </a:ext>
              </a:extLst>
            </p:cNvPr>
            <p:cNvSpPr txBox="1"/>
            <p:nvPr/>
          </p:nvSpPr>
          <p:spPr>
            <a:xfrm>
              <a:off x="6920469" y="4230545"/>
              <a:ext cx="144016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solidFill>
                    <a:schemeClr val="tx2"/>
                  </a:solidFill>
                </a:rPr>
                <a:t>Stage 1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Collected first half of the data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(N~3500)</a:t>
              </a:r>
            </a:p>
            <a:p>
              <a:endParaRPr lang="en-GB" sz="1400" dirty="0">
                <a:solidFill>
                  <a:schemeClr val="tx2"/>
                </a:solidFill>
              </a:endParaRPr>
            </a:p>
            <a:p>
              <a:r>
                <a:rPr lang="en-GB" sz="1400" dirty="0">
                  <a:solidFill>
                    <a:schemeClr val="tx2"/>
                  </a:solidFill>
                </a:rPr>
                <a:t>Incentive </a:t>
              </a:r>
            </a:p>
            <a:p>
              <a:r>
                <a:rPr lang="en-GB" sz="1400" dirty="0">
                  <a:solidFill>
                    <a:schemeClr val="tx2"/>
                  </a:solidFill>
                </a:rPr>
                <a:t>Experiment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25CDD58-3AD2-41E8-ACE2-05171EFB802B}"/>
                </a:ext>
              </a:extLst>
            </p:cNvPr>
            <p:cNvSpPr txBox="1"/>
            <p:nvPr/>
          </p:nvSpPr>
          <p:spPr>
            <a:xfrm>
              <a:off x="8327344" y="4252141"/>
              <a:ext cx="109546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solidFill>
                    <a:schemeClr val="tx2"/>
                  </a:solidFill>
                </a:rPr>
                <a:t>Decision about incentives for Stage II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C89F8F-AAB4-4794-8E27-81C3F635A540}"/>
              </a:ext>
            </a:extLst>
          </p:cNvPr>
          <p:cNvGrpSpPr/>
          <p:nvPr/>
        </p:nvGrpSpPr>
        <p:grpSpPr>
          <a:xfrm>
            <a:off x="2123228" y="2521572"/>
            <a:ext cx="7835736" cy="1190419"/>
            <a:chOff x="1811092" y="2962935"/>
            <a:chExt cx="8882764" cy="143004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70DA4CA-181D-4723-B05B-D07963DC41F1}"/>
                </a:ext>
              </a:extLst>
            </p:cNvPr>
            <p:cNvGrpSpPr/>
            <p:nvPr/>
          </p:nvGrpSpPr>
          <p:grpSpPr>
            <a:xfrm>
              <a:off x="1811092" y="2984204"/>
              <a:ext cx="8821412" cy="1408776"/>
              <a:chOff x="2269316" y="2960947"/>
              <a:chExt cx="8821412" cy="1408776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C1883FB-1F97-40AB-BF5F-9E8D76C55B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62130" y="3253595"/>
                <a:ext cx="0" cy="1116128"/>
              </a:xfrm>
              <a:prstGeom prst="line">
                <a:avLst/>
              </a:prstGeom>
              <a:ln w="28575">
                <a:solidFill>
                  <a:srgbClr val="00928C"/>
                </a:solidFill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F136682-474E-4892-8C09-BDA9424FB4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7882" y="3253595"/>
                <a:ext cx="0" cy="1116128"/>
              </a:xfrm>
              <a:prstGeom prst="line">
                <a:avLst/>
              </a:prstGeom>
              <a:ln w="28575">
                <a:solidFill>
                  <a:srgbClr val="00928C"/>
                </a:solidFill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B5AA9B55-9574-4D62-9C85-4D5B865424E1}"/>
                  </a:ext>
                </a:extLst>
              </p:cNvPr>
              <p:cNvGrpSpPr/>
              <p:nvPr/>
            </p:nvGrpSpPr>
            <p:grpSpPr>
              <a:xfrm>
                <a:off x="2269316" y="2960947"/>
                <a:ext cx="8821412" cy="216022"/>
                <a:chOff x="2269316" y="2960947"/>
                <a:chExt cx="8821412" cy="216022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917CC0EF-6A5A-479E-8106-73D37FB9DF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95600" y="3068960"/>
                  <a:ext cx="8595128" cy="0"/>
                </a:xfrm>
                <a:prstGeom prst="line">
                  <a:avLst/>
                </a:prstGeom>
                <a:ln w="38100">
                  <a:solidFill>
                    <a:srgbClr val="00928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D1398487-A015-4AF5-8CEA-8CBCE62698FE}"/>
                    </a:ext>
                  </a:extLst>
                </p:cNvPr>
                <p:cNvSpPr/>
                <p:nvPr/>
              </p:nvSpPr>
              <p:spPr>
                <a:xfrm>
                  <a:off x="2269316" y="2960947"/>
                  <a:ext cx="216024" cy="216021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EBE5BD7-C910-4D1D-9F24-21630AFEEE73}"/>
                    </a:ext>
                  </a:extLst>
                </p:cNvPr>
                <p:cNvSpPr/>
                <p:nvPr/>
              </p:nvSpPr>
              <p:spPr>
                <a:xfrm>
                  <a:off x="5672542" y="2960947"/>
                  <a:ext cx="216024" cy="216021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D6C8BF24-8C50-4427-801D-165FBBBC4B5E}"/>
                    </a:ext>
                  </a:extLst>
                </p:cNvPr>
                <p:cNvSpPr/>
                <p:nvPr/>
              </p:nvSpPr>
              <p:spPr>
                <a:xfrm>
                  <a:off x="9423862" y="2960948"/>
                  <a:ext cx="216024" cy="216021"/>
                </a:xfrm>
                <a:prstGeom prst="ellipse">
                  <a:avLst/>
                </a:prstGeom>
                <a:solidFill>
                  <a:srgbClr val="00928C"/>
                </a:solidFill>
                <a:ln>
                  <a:solidFill>
                    <a:srgbClr val="00928C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F0C8E3C-B711-4227-A817-D44427B04D05}"/>
                    </a:ext>
                  </a:extLst>
                </p:cNvPr>
                <p:cNvSpPr/>
                <p:nvPr/>
              </p:nvSpPr>
              <p:spPr>
                <a:xfrm>
                  <a:off x="3944324" y="2960947"/>
                  <a:ext cx="216024" cy="216021"/>
                </a:xfrm>
                <a:prstGeom prst="ellipse">
                  <a:avLst/>
                </a:prstGeom>
                <a:solidFill>
                  <a:srgbClr val="00928C"/>
                </a:solidFill>
                <a:ln>
                  <a:solidFill>
                    <a:srgbClr val="00928C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FCFDA48-4B31-44B0-8AD0-3DA0076341C8}"/>
                    </a:ext>
                  </a:extLst>
                </p:cNvPr>
                <p:cNvSpPr/>
                <p:nvPr/>
              </p:nvSpPr>
              <p:spPr>
                <a:xfrm>
                  <a:off x="8148228" y="2960947"/>
                  <a:ext cx="216024" cy="216021"/>
                </a:xfrm>
                <a:prstGeom prst="ellipse">
                  <a:avLst/>
                </a:prstGeom>
                <a:solidFill>
                  <a:srgbClr val="00928C"/>
                </a:solidFill>
                <a:ln>
                  <a:solidFill>
                    <a:srgbClr val="00928C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4E69EAAF-5501-4EFD-8E96-F696C9E70BC6}"/>
                    </a:ext>
                  </a:extLst>
                </p:cNvPr>
                <p:cNvSpPr/>
                <p:nvPr/>
              </p:nvSpPr>
              <p:spPr>
                <a:xfrm>
                  <a:off x="6780076" y="2960947"/>
                  <a:ext cx="216024" cy="216021"/>
                </a:xfrm>
                <a:prstGeom prst="ellipse">
                  <a:avLst/>
                </a:prstGeom>
                <a:solidFill>
                  <a:srgbClr val="00928C"/>
                </a:solidFill>
                <a:ln>
                  <a:solidFill>
                    <a:srgbClr val="00928C"/>
                  </a:solidFill>
                </a:ln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/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9325A9E-6B9E-451A-AD84-3E3E9890DB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70011" y="3253595"/>
                <a:ext cx="0" cy="1116128"/>
              </a:xfrm>
              <a:prstGeom prst="line">
                <a:avLst/>
              </a:prstGeom>
              <a:ln w="28575">
                <a:solidFill>
                  <a:srgbClr val="00928C"/>
                </a:solidFill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4CFE013-4B87-432C-8969-69AA434053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41668" y="3253595"/>
                <a:ext cx="0" cy="1116128"/>
              </a:xfrm>
              <a:prstGeom prst="line">
                <a:avLst/>
              </a:prstGeom>
              <a:ln w="28575">
                <a:solidFill>
                  <a:srgbClr val="00928C"/>
                </a:solidFill>
                <a:prstDash val="sysDash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D17DED2-68ED-4876-8C83-CB1144348D92}"/>
                </a:ext>
              </a:extLst>
            </p:cNvPr>
            <p:cNvSpPr/>
            <p:nvPr/>
          </p:nvSpPr>
          <p:spPr>
            <a:xfrm>
              <a:off x="10477832" y="2962935"/>
              <a:ext cx="216024" cy="216021"/>
            </a:xfrm>
            <a:prstGeom prst="ellipse">
              <a:avLst/>
            </a:prstGeom>
            <a:solidFill>
              <a:srgbClr val="00928C"/>
            </a:solidFill>
            <a:ln>
              <a:solidFill>
                <a:srgbClr val="00928C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70071FF-B871-4273-840D-2758A5C713BD}"/>
              </a:ext>
            </a:extLst>
          </p:cNvPr>
          <p:cNvSpPr txBox="1"/>
          <p:nvPr/>
        </p:nvSpPr>
        <p:spPr>
          <a:xfrm>
            <a:off x="9251445" y="3812468"/>
            <a:ext cx="13067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tx2"/>
                </a:solidFill>
              </a:rPr>
              <a:t>Weighting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&amp; final data cleaning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7301B21-3352-4C2F-97B0-18F17E56786C}"/>
              </a:ext>
            </a:extLst>
          </p:cNvPr>
          <p:cNvGrpSpPr/>
          <p:nvPr/>
        </p:nvGrpSpPr>
        <p:grpSpPr>
          <a:xfrm>
            <a:off x="1702478" y="1652363"/>
            <a:ext cx="8598143" cy="738664"/>
            <a:chOff x="2532297" y="1945534"/>
            <a:chExt cx="8598143" cy="73866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3186E32-195A-4D9D-BA1B-6D6151F8FB92}"/>
                </a:ext>
              </a:extLst>
            </p:cNvPr>
            <p:cNvGrpSpPr/>
            <p:nvPr/>
          </p:nvGrpSpPr>
          <p:grpSpPr>
            <a:xfrm>
              <a:off x="2532297" y="1945534"/>
              <a:ext cx="7347857" cy="738664"/>
              <a:chOff x="2990521" y="1922277"/>
              <a:chExt cx="7347857" cy="738664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3A39D5A-35FE-4902-B7F5-4659DBAA338B}"/>
                  </a:ext>
                </a:extLst>
              </p:cNvPr>
              <p:cNvSpPr txBox="1"/>
              <p:nvPr/>
            </p:nvSpPr>
            <p:spPr>
              <a:xfrm>
                <a:off x="2990521" y="1922277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Jan 2022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436E807-5E16-4A03-805C-D065D79D3B7D}"/>
                  </a:ext>
                </a:extLst>
              </p:cNvPr>
              <p:cNvSpPr txBox="1"/>
              <p:nvPr/>
            </p:nvSpPr>
            <p:spPr>
              <a:xfrm>
                <a:off x="4499903" y="1922277"/>
                <a:ext cx="86409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June </a:t>
                </a:r>
              </a:p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– </a:t>
                </a:r>
              </a:p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Jul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4DDBD02-AB5C-46E3-866C-B6C239AD0E99}"/>
                  </a:ext>
                </a:extLst>
              </p:cNvPr>
              <p:cNvSpPr txBox="1"/>
              <p:nvPr/>
            </p:nvSpPr>
            <p:spPr>
              <a:xfrm>
                <a:off x="6014958" y="1922277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Aug 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C171BCA-7FB5-48C5-90A6-F9C0F41C089E}"/>
                  </a:ext>
                </a:extLst>
              </p:cNvPr>
              <p:cNvSpPr txBox="1"/>
              <p:nvPr/>
            </p:nvSpPr>
            <p:spPr>
              <a:xfrm>
                <a:off x="8169253" y="1922277"/>
                <a:ext cx="9188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Nov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1A77A1D-9644-4909-93C8-F8F4278DAA3A}"/>
                  </a:ext>
                </a:extLst>
              </p:cNvPr>
              <p:cNvSpPr txBox="1"/>
              <p:nvPr/>
            </p:nvSpPr>
            <p:spPr>
              <a:xfrm>
                <a:off x="9246380" y="1922277"/>
                <a:ext cx="1091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Jan </a:t>
                </a:r>
              </a:p>
              <a:p>
                <a:pPr algn="ctr"/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BF2756B-42D9-46D6-8DA7-D12F9533720D}"/>
                  </a:ext>
                </a:extLst>
              </p:cNvPr>
              <p:cNvSpPr txBox="1"/>
              <p:nvPr/>
            </p:nvSpPr>
            <p:spPr>
              <a:xfrm>
                <a:off x="6969602" y="1922277"/>
                <a:ext cx="91883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2"/>
                    </a:solidFill>
                  </a:rPr>
                  <a:t>Aug 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E0D72B-7D30-41D9-80A0-50A63C3FAD49}"/>
                </a:ext>
              </a:extLst>
            </p:cNvPr>
            <p:cNvSpPr txBox="1"/>
            <p:nvPr/>
          </p:nvSpPr>
          <p:spPr>
            <a:xfrm>
              <a:off x="10038442" y="1945534"/>
              <a:ext cx="1091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tx2"/>
                  </a:solidFill>
                </a:rPr>
                <a:t>2023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7217B34-43E5-45C2-95C4-FE2B9D25B015}"/>
              </a:ext>
            </a:extLst>
          </p:cNvPr>
          <p:cNvCxnSpPr>
            <a:cxnSpLocks/>
          </p:cNvCxnSpPr>
          <p:nvPr/>
        </p:nvCxnSpPr>
        <p:spPr>
          <a:xfrm>
            <a:off x="9871288" y="2763796"/>
            <a:ext cx="0" cy="929104"/>
          </a:xfrm>
          <a:prstGeom prst="line">
            <a:avLst/>
          </a:prstGeom>
          <a:ln w="28575">
            <a:solidFill>
              <a:srgbClr val="00928C"/>
            </a:soli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C0B92F88-6090-41F0-91C9-E60B55D6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66E7C-8884-469D-BBEF-C21194CC3FA2}" type="slidenum">
              <a:rPr lang="en-GB" smtClean="0"/>
              <a:t>8</a:t>
            </a:fld>
            <a:endParaRPr lang="en-GB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35DED8FF-4E67-AD67-4888-CC3D9B902373}"/>
              </a:ext>
            </a:extLst>
          </p:cNvPr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5275A9-23BB-EB64-2378-3FE8827B57A7}"/>
              </a:ext>
            </a:extLst>
          </p:cNvPr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0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V="1">
            <a:off x="0" y="6620606"/>
            <a:ext cx="12192000" cy="4571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 flipV="1">
            <a:off x="0" y="172069"/>
            <a:ext cx="12192000" cy="47739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6"/>
          <p:cNvSpPr/>
          <p:nvPr/>
        </p:nvSpPr>
        <p:spPr>
          <a:xfrm flipV="1">
            <a:off x="0" y="149467"/>
            <a:ext cx="12192000" cy="237032"/>
          </a:xfrm>
          <a:prstGeom prst="rect">
            <a:avLst/>
          </a:prstGeom>
          <a:solidFill>
            <a:srgbClr val="00928C"/>
          </a:solidFill>
          <a:ln>
            <a:solidFill>
              <a:srgbClr val="0092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10A885-92C0-7E23-2E18-D0977FBBF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00928C"/>
                </a:solidFill>
                <a:latin typeface="+mn-lt"/>
              </a:rPr>
              <a:t>Phas</a:t>
            </a:r>
            <a:r>
              <a:rPr lang="en-GB" dirty="0">
                <a:solidFill>
                  <a:srgbClr val="00928C"/>
                </a:solidFill>
                <a:latin typeface="+mn-lt"/>
              </a:rPr>
              <a:t>e 1</a:t>
            </a:r>
            <a:endParaRPr lang="en-GB" sz="4400" dirty="0">
              <a:solidFill>
                <a:srgbClr val="00928C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8EE0-ABF9-9B45-670D-A4424FECD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381"/>
            <a:ext cx="10515600" cy="4893493"/>
          </a:xfrm>
        </p:spPr>
        <p:txBody>
          <a:bodyPr>
            <a:normAutofit/>
          </a:bodyPr>
          <a:lstStyle/>
          <a:p>
            <a:pPr lvl="1"/>
            <a:r>
              <a:rPr lang="en-GB" sz="2800" dirty="0"/>
              <a:t>Infrastructure enhancement grant to: </a:t>
            </a:r>
          </a:p>
          <a:p>
            <a:pPr lvl="1"/>
            <a:endParaRPr lang="en-GB" sz="2800" dirty="0"/>
          </a:p>
          <a:p>
            <a:pPr marL="971550" lvl="1" indent="-514350">
              <a:buAutoNum type="arabicParenR"/>
            </a:pPr>
            <a:r>
              <a:rPr lang="en-GB" sz="2800" dirty="0"/>
              <a:t>Improve look and feel, especially on mobile devices</a:t>
            </a:r>
          </a:p>
          <a:p>
            <a:pPr marL="914400" lvl="1" indent="-457200">
              <a:buAutoNum type="arabicParenR"/>
            </a:pPr>
            <a:r>
              <a:rPr lang="en-GB" sz="2800" dirty="0"/>
              <a:t>Improve collection of dates and partnership histories</a:t>
            </a:r>
          </a:p>
          <a:p>
            <a:pPr marL="914400" lvl="1" indent="-457200">
              <a:buAutoNum type="arabicParenR"/>
            </a:pPr>
            <a:r>
              <a:rPr lang="en-GB" sz="2800" dirty="0"/>
              <a:t>Introduce new, UK questions</a:t>
            </a:r>
          </a:p>
          <a:p>
            <a:pPr marL="914400" lvl="1" indent="-457200">
              <a:buAutoNum type="arabicParenR"/>
            </a:pPr>
            <a:endParaRPr lang="en-GB" sz="2800" dirty="0"/>
          </a:p>
          <a:p>
            <a:pPr marL="914400" lvl="1" indent="-457200">
              <a:buAutoNum type="arabicParenR"/>
            </a:pPr>
            <a:r>
              <a:rPr lang="en-GB" sz="2800" dirty="0"/>
              <a:t>Used Cognitive Interviewing to test design enhancements</a:t>
            </a:r>
            <a:endParaRPr lang="en-GB" sz="2400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516599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CE9D20939A24694030D4FF71C2A58" ma:contentTypeVersion="12" ma:contentTypeDescription="Create a new document." ma:contentTypeScope="" ma:versionID="2eb4be5d61d84d66d215eb861666ea84">
  <xsd:schema xmlns:xsd="http://www.w3.org/2001/XMLSchema" xmlns:xs="http://www.w3.org/2001/XMLSchema" xmlns:p="http://schemas.microsoft.com/office/2006/metadata/properties" xmlns:ns2="bfe0b954-e964-4d87-8426-63e3c6ffdc73" xmlns:ns3="b0355bf3-8cda-40d8-a419-3f53ec8967e6" targetNamespace="http://schemas.microsoft.com/office/2006/metadata/properties" ma:root="true" ma:fieldsID="051645a349309878f723a46fa18dadfc" ns2:_="" ns3:_="">
    <xsd:import namespace="bfe0b954-e964-4d87-8426-63e3c6ffdc73"/>
    <xsd:import namespace="b0355bf3-8cda-40d8-a419-3f53ec896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0b954-e964-4d87-8426-63e3c6ffdc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cbf2f534-9c3d-494b-83fb-768e807180c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55bf3-8cda-40d8-a419-3f53ec896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5120dc9-b679-4bd1-bc9a-0bc9120e6840}" ma:internalName="TaxCatchAll" ma:showField="CatchAllData" ma:web="b0355bf3-8cda-40d8-a419-3f53ec8967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F0500B4-29AF-4ED0-89D0-9FE38B09B341}"/>
</file>

<file path=customXml/itemProps2.xml><?xml version="1.0" encoding="utf-8"?>
<ds:datastoreItem xmlns:ds="http://schemas.openxmlformats.org/officeDocument/2006/customXml" ds:itemID="{033DF4BF-6007-4158-AF5A-F8FB2A6EB07C}"/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1251</Words>
  <Application>Microsoft Office PowerPoint</Application>
  <PresentationFormat>Widescreen</PresentationFormat>
  <Paragraphs>266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Candara</vt:lpstr>
      <vt:lpstr>Corbel</vt:lpstr>
      <vt:lpstr>1_Office Theme</vt:lpstr>
      <vt:lpstr>PowerPoint Presentation</vt:lpstr>
      <vt:lpstr>PowerPoint Presentation</vt:lpstr>
      <vt:lpstr>PowerPoint Presentation</vt:lpstr>
      <vt:lpstr>PowerPoint Presentation</vt:lpstr>
      <vt:lpstr>Latent class growth models describing relationship patterns</vt:lpstr>
      <vt:lpstr>Additional topics covered by the GGS</vt:lpstr>
      <vt:lpstr>The GGS in the UK </vt:lpstr>
      <vt:lpstr>PowerPoint Presentation</vt:lpstr>
      <vt:lpstr>Phase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2: Data collection</vt:lpstr>
      <vt:lpstr>PowerPoint Presentation</vt:lpstr>
      <vt:lpstr>Data Deposit</vt:lpstr>
      <vt:lpstr>Online analysis of the Generations and Gender Surveys</vt:lpstr>
      <vt:lpstr>Future of the Generations and Gender Survey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Brienna Perelli-Harris</dc:creator>
  <cp:lastModifiedBy>Brienna Perelli-Harris</cp:lastModifiedBy>
  <cp:revision>12</cp:revision>
  <dcterms:created xsi:type="dcterms:W3CDTF">2024-01-11T17:09:51Z</dcterms:created>
  <dcterms:modified xsi:type="dcterms:W3CDTF">2024-01-18T16:46:49Z</dcterms:modified>
</cp:coreProperties>
</file>